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436" r:id="rId2"/>
    <p:sldId id="363" r:id="rId3"/>
    <p:sldId id="370" r:id="rId4"/>
    <p:sldId id="371" r:id="rId5"/>
    <p:sldId id="372" r:id="rId6"/>
    <p:sldId id="395" r:id="rId7"/>
    <p:sldId id="396" r:id="rId8"/>
    <p:sldId id="373" r:id="rId9"/>
    <p:sldId id="374" r:id="rId10"/>
    <p:sldId id="376" r:id="rId11"/>
    <p:sldId id="375" r:id="rId12"/>
    <p:sldId id="377" r:id="rId13"/>
    <p:sldId id="378" r:id="rId14"/>
    <p:sldId id="381" r:id="rId15"/>
    <p:sldId id="382" r:id="rId16"/>
    <p:sldId id="383" r:id="rId17"/>
    <p:sldId id="443" r:id="rId18"/>
    <p:sldId id="385" r:id="rId19"/>
    <p:sldId id="386" r:id="rId20"/>
    <p:sldId id="387" r:id="rId21"/>
    <p:sldId id="442" r:id="rId22"/>
    <p:sldId id="441" r:id="rId23"/>
    <p:sldId id="440" r:id="rId24"/>
    <p:sldId id="391" r:id="rId25"/>
    <p:sldId id="392" r:id="rId26"/>
    <p:sldId id="393" r:id="rId2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604DC-F802-46BF-9CCF-59266870251D}" type="datetimeFigureOut">
              <a:rPr lang="en-BE" smtClean="0"/>
              <a:t>01/03/2024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891E6-3D48-4254-A7D5-9FB8708EE977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1543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Slides courtesy of Bram Heyns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1B22BC-04CD-49E3-AD08-763E497324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8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https://www.datacenterdynamics.com/en/opinions/path-ai-connected-government/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60880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https://www2.deloitte.com/us/en/insights/focus/cognitive-technologies/design-principles-ethical-artificial-intelligence.html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8590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https://www.moralmachine.net/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44133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https://hackernoon.com/more-than-a-million-pro-repeal-net-neutrality-comments-were-likely-faked-e9f0e3ed36a6</a:t>
            </a:r>
          </a:p>
          <a:p>
            <a:endParaRPr lang="en-US" dirty="0"/>
          </a:p>
          <a:p>
            <a:r>
              <a:rPr lang="en-US" dirty="0"/>
              <a:t>https://www.theverge.com/2019/6/13/18677341/ai-generated-fake-faces-spy-linked-in-contacts-associated-press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71919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https://github.com/junyanz/CycleGAN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84436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6844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https://milremrobotics.com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0742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8DEAF-9A86-1E04-C9FE-3044881B6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1EF5B-77BA-E11C-B9DD-A5F6A85091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A17C0-5D65-B752-5297-E625AB6C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12C8-01A6-4B06-929E-F0934C820D0C}" type="datetimeFigureOut">
              <a:rPr lang="en-BE" smtClean="0"/>
              <a:t>01/03/2024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F681F-6246-73EA-450B-BCF4BA5A3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99C11-C457-3CEB-4BC7-E0476609B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0EBF-FB00-4105-9AEA-EFF035A4A5B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38069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BD2D9-9644-AC55-6B62-879C45A41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4B7F44-11E2-8372-F252-27745F0B0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8C336-53D1-88E3-18A9-B3D00658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12C8-01A6-4B06-929E-F0934C820D0C}" type="datetimeFigureOut">
              <a:rPr lang="en-BE" smtClean="0"/>
              <a:t>01/03/2024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B351B-F48A-78AC-8EF7-A43A7021B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58E2A-A23B-8EB1-FA38-5C1738681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0EBF-FB00-4105-9AEA-EFF035A4A5B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10070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FE942C-98C4-A47A-9ED0-166BB3EC0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CD1BA8-D971-8B25-4DC2-0F97D16506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EB73B4-D807-CEA3-7E59-2438B846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12C8-01A6-4B06-929E-F0934C820D0C}" type="datetimeFigureOut">
              <a:rPr lang="en-BE" smtClean="0"/>
              <a:t>01/03/2024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20794-64FC-9E9C-DED5-963605A1E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5BADC-B96C-2BA8-1DFD-391BB71D2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0EBF-FB00-4105-9AEA-EFF035A4A5B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01359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DDB90C8-4F2B-48C1-90CA-5E0E52642EF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209C33-484D-4350-BDE5-DF7C7B6EE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977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DDB90C8-4F2B-48C1-90CA-5E0E52642EF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7209C33-484D-4350-BDE5-DF7C7B6EE39E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80846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ELSLIDE (logo TM - NL) + ondert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FC3E42-D88F-423A-8700-8709059C7F2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895153"/>
            <a:ext cx="12193200" cy="1093285"/>
          </a:xfrm>
        </p:spPr>
        <p:txBody>
          <a:bodyPr lIns="3780000" tIns="360000" rIns="3780000" bIns="36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 om ondertitel toe te voegen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F9117F13-491C-49B1-8A86-804DB4690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82490"/>
            <a:ext cx="12192000" cy="2512663"/>
          </a:xfrm>
        </p:spPr>
        <p:txBody>
          <a:bodyPr lIns="2880000" tIns="360000" rIns="2880000" bIns="360000" anchor="b" anchorCtr="0">
            <a:normAutofit/>
          </a:bodyPr>
          <a:lstStyle>
            <a:lvl1pPr algn="ctr">
              <a:lnSpc>
                <a:spcPct val="90000"/>
              </a:lnSpc>
              <a:defRPr sz="4800" b="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cxnSp>
        <p:nvCxnSpPr>
          <p:cNvPr id="17" name="Rechte verbindingslijn 16">
            <a:extLst>
              <a:ext uri="{FF2B5EF4-FFF2-40B4-BE49-F238E27FC236}">
                <a16:creationId xmlns:a16="http://schemas.microsoft.com/office/drawing/2014/main" id="{48CC6BA2-FB13-4E2E-AE23-9437591CAC03}"/>
              </a:ext>
            </a:extLst>
          </p:cNvPr>
          <p:cNvCxnSpPr>
            <a:cxnSpLocks/>
          </p:cNvCxnSpPr>
          <p:nvPr/>
        </p:nvCxnSpPr>
        <p:spPr>
          <a:xfrm>
            <a:off x="5376000" y="3895153"/>
            <a:ext cx="1440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Afbeelding 23">
            <a:extLst>
              <a:ext uri="{FF2B5EF4-FFF2-40B4-BE49-F238E27FC236}">
                <a16:creationId xmlns:a16="http://schemas.microsoft.com/office/drawing/2014/main" id="{E507FC37-3C24-4364-8EE9-06C0D37357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000" y="450000"/>
            <a:ext cx="1728000" cy="678335"/>
          </a:xfrm>
          <a:prstGeom prst="rect">
            <a:avLst/>
          </a:prstGeom>
        </p:spPr>
      </p:pic>
      <p:sp>
        <p:nvSpPr>
          <p:cNvPr id="32" name="Tijdelijke aanduiding voor voettekst 30">
            <a:extLst>
              <a:ext uri="{FF2B5EF4-FFF2-40B4-BE49-F238E27FC236}">
                <a16:creationId xmlns:a16="http://schemas.microsoft.com/office/drawing/2014/main" id="{4DF3213D-4079-48DF-80F5-E3EE61590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chemeClr val="bg1">
              <a:lumMod val="95000"/>
              <a:alpha val="3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35" name="Tijdelijke aanduiding voor datum 29">
            <a:extLst>
              <a:ext uri="{FF2B5EF4-FFF2-40B4-BE49-F238E27FC236}">
                <a16:creationId xmlns:a16="http://schemas.microsoft.com/office/drawing/2014/main" id="{579D1B10-DC5A-4201-9186-96A11292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1047998" cy="164370"/>
          </a:xfrm>
          <a:solidFill>
            <a:schemeClr val="bg1">
              <a:lumMod val="95000"/>
              <a:alpha val="35000"/>
            </a:schemeClr>
          </a:solidFill>
        </p:spPr>
        <p:txBody>
          <a:bodyPr lIns="180000" rIns="180000"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DDB90C8-4F2B-48C1-90CA-5E0E52642EF4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38" name="Tijdelijke aanduiding voor dianummer 31">
            <a:extLst>
              <a:ext uri="{FF2B5EF4-FFF2-40B4-BE49-F238E27FC236}">
                <a16:creationId xmlns:a16="http://schemas.microsoft.com/office/drawing/2014/main" id="{B93F2C7D-3A60-4D59-A3D9-E84F6EDAA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209C33-484D-4350-BDE5-DF7C7B6EE3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7052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F26C7-0544-1826-DFCB-F23EB538B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73EEB-E181-CCDE-A7EB-D7235C089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71865-BE21-5FA6-C0F2-FB540F094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12C8-01A6-4B06-929E-F0934C820D0C}" type="datetimeFigureOut">
              <a:rPr lang="en-BE" smtClean="0"/>
              <a:t>01/03/2024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37D15-88DC-3562-8F95-740346C6F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A3562-9699-A8C3-A7DA-3852B1398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0EBF-FB00-4105-9AEA-EFF035A4A5B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762212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003B0-A3F5-CD9C-DADC-781B9CC4F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7CCC5A-F65D-9FDA-FC4C-E0EF8336F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23159-8D6D-C415-752E-43153CD1C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12C8-01A6-4B06-929E-F0934C820D0C}" type="datetimeFigureOut">
              <a:rPr lang="en-BE" smtClean="0"/>
              <a:t>01/03/2024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631EA-D573-45C7-3A89-DB52A4086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619CB-0968-AA61-0C5F-6A29F7C06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0EBF-FB00-4105-9AEA-EFF035A4A5B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79362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B71AD-B3AF-0582-1079-953A374B3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AEA1C4-41A2-22E3-74EB-DE1868C593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4F7B98-7A24-7A18-68F5-C8D7515D6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CA7AF-4971-65EB-859E-A3B80318E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12C8-01A6-4B06-929E-F0934C820D0C}" type="datetimeFigureOut">
              <a:rPr lang="en-BE" smtClean="0"/>
              <a:t>01/03/2024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287FE-F829-F231-CB55-2F09848EA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D58C2-AAC1-1428-178F-E22C34C0B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0EBF-FB00-4105-9AEA-EFF035A4A5B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86130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88FB7-624F-AED8-E987-C917218C2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02C1E-6C49-64A3-C06F-CD7E1FDD5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913E04-0D91-2421-01C0-6748C3FAA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D0A05F-9006-5234-A5A1-7FFFA7A98B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670BBC-D9A8-386F-7BD5-FF98D907F4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2EC354-94D9-A004-6005-FDD3074C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12C8-01A6-4B06-929E-F0934C820D0C}" type="datetimeFigureOut">
              <a:rPr lang="en-BE" smtClean="0"/>
              <a:t>01/03/2024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FD9069-18BC-74EA-828E-25208503A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7A21A1-573D-DFD5-8291-DAA58CB5A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0EBF-FB00-4105-9AEA-EFF035A4A5B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1036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A529C-6AA8-681C-3F15-FBD76F35B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AFE27-F8BC-EEA9-AAEF-F3DA698C4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12C8-01A6-4B06-929E-F0934C820D0C}" type="datetimeFigureOut">
              <a:rPr lang="en-BE" smtClean="0"/>
              <a:t>01/03/2024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C8CC7-8418-BC79-D88F-1767370AB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DE5558-71BA-E710-FA01-C6ECA38F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0EBF-FB00-4105-9AEA-EFF035A4A5B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597912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691231-988F-2BD1-3CFD-96F61F80D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12C8-01A6-4B06-929E-F0934C820D0C}" type="datetimeFigureOut">
              <a:rPr lang="en-BE" smtClean="0"/>
              <a:t>01/03/2024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8BEFAC-1D2C-55DB-3BE8-2F9BFA628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37760-9124-3C2E-9E3C-EF0FF447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0EBF-FB00-4105-9AEA-EFF035A4A5B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6359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BAE01-5CDE-6BC5-49A8-31B53D032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C3CD4-E230-77BB-1721-21D2E43B6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02064A-F769-8A0C-F082-7B674A87E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335579-6FE0-40D2-2467-F86057EB8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12C8-01A6-4B06-929E-F0934C820D0C}" type="datetimeFigureOut">
              <a:rPr lang="en-BE" smtClean="0"/>
              <a:t>01/03/2024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E1436-3F5D-DA6B-8B80-16F468AB4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66731-8592-D7AF-7856-92663EDD0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0EBF-FB00-4105-9AEA-EFF035A4A5B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5114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C7B89-B25D-367A-42A4-72EBCE686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9ABD30-567B-8592-CF11-3C791D8B3F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5955B-675C-6466-8132-380F286FB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FED4C-2070-2270-F3E2-C0F15B26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F12C8-01A6-4B06-929E-F0934C820D0C}" type="datetimeFigureOut">
              <a:rPr lang="en-BE" smtClean="0"/>
              <a:t>01/03/2024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1B1DC6-3EBC-38C6-E725-B9F4C9FCC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3FAC0-3BCB-26D5-8E1A-5857DBC7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FD0EBF-FB00-4105-9AEA-EFF035A4A5B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5956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37383-32C1-EAFC-7BFA-8C87A185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93A88-8359-32DC-3DAC-E7C742466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35521-6167-99A3-3591-CC7461277D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5F12C8-01A6-4B06-929E-F0934C820D0C}" type="datetimeFigureOut">
              <a:rPr lang="en-BE" smtClean="0"/>
              <a:t>01/03/2024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03D45-C373-FE2A-648D-9F446E841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4C039-6997-EC8C-A6A5-53870CFD9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FD0EBF-FB00-4105-9AEA-EFF035A4A5B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7689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B8ofWFx525s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gg0F5JjKmhA?feature=oembed" TargetMode="External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6E1_dgYlifc?feature=oembed" TargetMode="Externa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cQ54GDm1eL0?feature=oembed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image" Target="../media/image45.pn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823483-99D2-4745-BACA-D525F993B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Concepts</a:t>
            </a:r>
            <a:endParaRPr lang="nl-B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1A7DCA-AF91-4240-956C-C3E620DB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/>
              <a:t>Ethics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48352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FCC087-E7BF-4E11-9CB7-CADB57AD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Balanced dataset to learn from?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87F9B-E43F-4B1E-8F4D-05D8D8EF68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5" name="Picture 2" descr="Unbalanced Datasets &amp; What To Do About Them | by German Lahera | Strands  Tech Corner | Medium">
            <a:extLst>
              <a:ext uri="{FF2B5EF4-FFF2-40B4-BE49-F238E27FC236}">
                <a16:creationId xmlns:a16="http://schemas.microsoft.com/office/drawing/2014/main" id="{F4056925-3D75-43C1-AE1E-55CB12890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0" y="1664804"/>
            <a:ext cx="6917786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aving an Imbalanced Dataset? Here Is How You Can Fix It. | by Will Badr |  Towards Data Science">
            <a:extLst>
              <a:ext uri="{FF2B5EF4-FFF2-40B4-BE49-F238E27FC236}">
                <a16:creationId xmlns:a16="http://schemas.microsoft.com/office/drawing/2014/main" id="{F6D44C29-09AC-4BC4-A72A-D032169A6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527" y="4746929"/>
            <a:ext cx="5861472" cy="179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78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FCC087-E7BF-4E11-9CB7-CADB57AD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 </a:t>
            </a:r>
            <a:r>
              <a:rPr lang="en-US" sz="1600" dirty="0"/>
              <a:t>(</a:t>
            </a:r>
            <a:r>
              <a:rPr lang="en-US" sz="1600" dirty="0" err="1"/>
              <a:t>vooroordeel</a:t>
            </a:r>
            <a:r>
              <a:rPr lang="en-US" sz="1600" dirty="0"/>
              <a:t>, </a:t>
            </a:r>
            <a:r>
              <a:rPr lang="en-US" sz="1600" dirty="0" err="1"/>
              <a:t>vooringenomenheid</a:t>
            </a:r>
            <a:r>
              <a:rPr lang="en-US" sz="1600" dirty="0"/>
              <a:t>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87F9B-E43F-4B1E-8F4D-05D8D8EF68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5" name="Picture 2" descr="Mormon Women on Twitter: &quot;We often hear accusations that &quot;the media&quot; is  biased, but what is bias? And how are these biases formed? 1/2… &quot;">
            <a:extLst>
              <a:ext uri="{FF2B5EF4-FFF2-40B4-BE49-F238E27FC236}">
                <a16:creationId xmlns:a16="http://schemas.microsoft.com/office/drawing/2014/main" id="{63F25D8D-B469-421C-8460-68F58E565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3" r="2293" b="4840"/>
          <a:stretch/>
        </p:blipFill>
        <p:spPr bwMode="auto">
          <a:xfrm>
            <a:off x="767408" y="1907654"/>
            <a:ext cx="5328592" cy="438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ias and Inference – Functional Skills English">
            <a:extLst>
              <a:ext uri="{FF2B5EF4-FFF2-40B4-BE49-F238E27FC236}">
                <a16:creationId xmlns:a16="http://schemas.microsoft.com/office/drawing/2014/main" id="{9C487556-2762-4849-ADE6-BD56CE33D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57" y="2004766"/>
            <a:ext cx="4625685" cy="417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4627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FCC087-E7BF-4E11-9CB7-CADB57AD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Bias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87F9B-E43F-4B1E-8F4D-05D8D8EF68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5" name="Google Shape;394;p63">
            <a:extLst>
              <a:ext uri="{FF2B5EF4-FFF2-40B4-BE49-F238E27FC236}">
                <a16:creationId xmlns:a16="http://schemas.microsoft.com/office/drawing/2014/main" id="{4CBD6A5A-7583-416A-B3FE-213FA4CF511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361" y="3266265"/>
            <a:ext cx="4609094" cy="247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86;p62">
            <a:extLst>
              <a:ext uri="{FF2B5EF4-FFF2-40B4-BE49-F238E27FC236}">
                <a16:creationId xmlns:a16="http://schemas.microsoft.com/office/drawing/2014/main" id="{3BD694F8-8A31-4926-B003-13F898B585B5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063" y="2289287"/>
            <a:ext cx="5083469" cy="4427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1543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FCC087-E7BF-4E11-9CB7-CADB57AD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Racial &amp; Gender Bias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87F9B-E43F-4B1E-8F4D-05D8D8EF68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5" name="Picture 2" descr="Is Artificial Intelligence Racist? | by Maurizio Santamicone | Medium">
            <a:extLst>
              <a:ext uri="{FF2B5EF4-FFF2-40B4-BE49-F238E27FC236}">
                <a16:creationId xmlns:a16="http://schemas.microsoft.com/office/drawing/2014/main" id="{02A6A488-9443-495C-8FF4-0B07294EB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065" y="1653583"/>
            <a:ext cx="6151870" cy="520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820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FCC087-E7BF-4E11-9CB7-CADB57AD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Racial Twitter Conversational Bot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87F9B-E43F-4B1E-8F4D-05D8D8EF68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5" name="Picture 2" descr="Microsoft's disastrous Tay experiment shows the hidden dangers of AI —  Quartz">
            <a:extLst>
              <a:ext uri="{FF2B5EF4-FFF2-40B4-BE49-F238E27FC236}">
                <a16:creationId xmlns:a16="http://schemas.microsoft.com/office/drawing/2014/main" id="{E2980B74-A486-4EDB-B52E-AC7AB7FC8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61" y="1677921"/>
            <a:ext cx="7871178" cy="442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icrosoft Tay AI twitterbot">
            <a:extLst>
              <a:ext uri="{FF2B5EF4-FFF2-40B4-BE49-F238E27FC236}">
                <a16:creationId xmlns:a16="http://schemas.microsoft.com/office/drawing/2014/main" id="{3CC577D0-E5C7-476E-927B-B886CDABB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992" y="4365104"/>
            <a:ext cx="4775864" cy="24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98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FCC087-E7BF-4E11-9CB7-CADB57AD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vehicle needs to make decisions…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87F9B-E43F-4B1E-8F4D-05D8D8EF68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84DED-C605-4D35-9B9C-A91E8A2E1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2059808"/>
            <a:ext cx="5832648" cy="4287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D06B57-E50A-4B8B-8706-21E4CF1AC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128" y="2450432"/>
            <a:ext cx="4611555" cy="394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07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FCC087-E7BF-4E11-9CB7-CADB57AD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China: ‘Social Score’?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87F9B-E43F-4B1E-8F4D-05D8D8EF68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5" name="Picture 2" descr="Chinezii sunt supravegheaţi în timp real şi primesc premii sau pedepse, în  funcţie de comportament - Financial Intelligence">
            <a:extLst>
              <a:ext uri="{FF2B5EF4-FFF2-40B4-BE49-F238E27FC236}">
                <a16:creationId xmlns:a16="http://schemas.microsoft.com/office/drawing/2014/main" id="{0D21E4A3-EDAF-4150-AD42-AAA98DBA4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505" y="1450800"/>
            <a:ext cx="7084987" cy="531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17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FCC087-E7BF-4E11-9CB7-CADB57AD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 Bubbles (automatic recommendations)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87F9B-E43F-4B1E-8F4D-05D8D8EF68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5" name="Online Media 5" title="Beware online &quot;filter bubbles&quot; | Eli Pariser">
            <a:hlinkClick r:id="" action="ppaction://media"/>
            <a:extLst>
              <a:ext uri="{FF2B5EF4-FFF2-40B4-BE49-F238E27FC236}">
                <a16:creationId xmlns:a16="http://schemas.microsoft.com/office/drawing/2014/main" id="{EC472F38-9B52-4A98-9493-55BAD3782D6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415141" y="1495757"/>
            <a:ext cx="9361715" cy="528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56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FCC087-E7BF-4E11-9CB7-CADB57AD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News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87F9B-E43F-4B1E-8F4D-05D8D8EF68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5" name="Google Shape;387;p62">
            <a:extLst>
              <a:ext uri="{FF2B5EF4-FFF2-40B4-BE49-F238E27FC236}">
                <a16:creationId xmlns:a16="http://schemas.microsoft.com/office/drawing/2014/main" id="{94A23BBC-7E1B-40C0-93D1-875AAA7909A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249" y="2046891"/>
            <a:ext cx="4208565" cy="204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88;p62">
            <a:extLst>
              <a:ext uri="{FF2B5EF4-FFF2-40B4-BE49-F238E27FC236}">
                <a16:creationId xmlns:a16="http://schemas.microsoft.com/office/drawing/2014/main" id="{7F3A1F61-9062-4D09-897C-8A41F2EEDEF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392" y="4811109"/>
            <a:ext cx="3057749" cy="179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6;p65">
            <a:extLst>
              <a:ext uri="{FF2B5EF4-FFF2-40B4-BE49-F238E27FC236}">
                <a16:creationId xmlns:a16="http://schemas.microsoft.com/office/drawing/2014/main" id="{9FA2B5C8-8156-4D37-8092-3296A401216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1984" y="1278000"/>
            <a:ext cx="6081525" cy="272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0;p64">
            <a:extLst>
              <a:ext uri="{FF2B5EF4-FFF2-40B4-BE49-F238E27FC236}">
                <a16:creationId xmlns:a16="http://schemas.microsoft.com/office/drawing/2014/main" id="{7176E69C-C447-4620-BFF3-A13AAA0FC0F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2176" y="4152765"/>
            <a:ext cx="3681139" cy="272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2" descr="What is Net Neutrality and How Will it Change (Our Predictions for 2019+)">
            <a:extLst>
              <a:ext uri="{FF2B5EF4-FFF2-40B4-BE49-F238E27FC236}">
                <a16:creationId xmlns:a16="http://schemas.microsoft.com/office/drawing/2014/main" id="{BEADE471-FB42-44E1-B413-AD7DEA23C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238" y="-1155"/>
            <a:ext cx="1929761" cy="127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768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FCC087-E7BF-4E11-9CB7-CADB57AD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GAN: (Re?)Producing Data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87F9B-E43F-4B1E-8F4D-05D8D8EF68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5" name="Afbeelding 3">
            <a:extLst>
              <a:ext uri="{FF2B5EF4-FFF2-40B4-BE49-F238E27FC236}">
                <a16:creationId xmlns:a16="http://schemas.microsoft.com/office/drawing/2014/main" id="{EA998669-ACC1-4145-AED2-C904FC632E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4" t="7505" r="3344" b="11177"/>
          <a:stretch/>
        </p:blipFill>
        <p:spPr>
          <a:xfrm>
            <a:off x="126177" y="2688581"/>
            <a:ext cx="7200800" cy="3600401"/>
          </a:xfrm>
          <a:prstGeom prst="rect">
            <a:avLst/>
          </a:prstGeom>
        </p:spPr>
      </p:pic>
      <p:pic>
        <p:nvPicPr>
          <p:cNvPr id="6" name="Picture 2" descr="SANet: Flexible Neural Network Model for Style Transfer">
            <a:extLst>
              <a:ext uri="{FF2B5EF4-FFF2-40B4-BE49-F238E27FC236}">
                <a16:creationId xmlns:a16="http://schemas.microsoft.com/office/drawing/2014/main" id="{90317A3B-2805-47B2-860C-829A50153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905" y="3090714"/>
            <a:ext cx="4583831" cy="2796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431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5A2B9-7D2A-4F91-BBD6-F8173161D4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&amp; Ethics</a:t>
            </a:r>
          </a:p>
        </p:txBody>
      </p:sp>
    </p:spTree>
    <p:extLst>
      <p:ext uri="{BB962C8B-B14F-4D97-AF65-F5344CB8AC3E}">
        <p14:creationId xmlns:p14="http://schemas.microsoft.com/office/powerpoint/2010/main" val="4273548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FCC087-E7BF-4E11-9CB7-CADB57AD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r>
              <a:rPr lang="en-US" dirty="0"/>
              <a:t> / </a:t>
            </a:r>
            <a:r>
              <a:rPr lang="en-US" dirty="0" err="1"/>
              <a:t>StyleTransfer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87F9B-E43F-4B1E-8F4D-05D8D8EF68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5F0E68FE-5097-4692-8085-2105E9A1512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548" y="1756217"/>
            <a:ext cx="5930901" cy="169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fbeelding 3">
            <a:extLst>
              <a:ext uri="{FF2B5EF4-FFF2-40B4-BE49-F238E27FC236}">
                <a16:creationId xmlns:a16="http://schemas.microsoft.com/office/drawing/2014/main" id="{EDD0DC0F-AF7C-4520-944B-44F7B82021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84" t="19387" r="5173" b="29067"/>
          <a:stretch/>
        </p:blipFill>
        <p:spPr>
          <a:xfrm>
            <a:off x="1415640" y="3756176"/>
            <a:ext cx="9611091" cy="310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23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3CE36-2337-4E9E-B49B-F3FE2BDAAF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CC087-E7BF-4E11-9CB7-CADB57AD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GAN: Image </a:t>
            </a:r>
            <a:r>
              <a:rPr lang="en-US" dirty="0" err="1"/>
              <a:t>InPainting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87F9B-E43F-4B1E-8F4D-05D8D8EF68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5" name="Online Media 4" title="Research at NVIDIA: AI Reconstructs Photos with Realistic Results">
            <a:hlinkClick r:id="" action="ppaction://media"/>
            <a:extLst>
              <a:ext uri="{FF2B5EF4-FFF2-40B4-BE49-F238E27FC236}">
                <a16:creationId xmlns:a16="http://schemas.microsoft.com/office/drawing/2014/main" id="{1C80FC10-53AA-4A0B-B15D-0457C755638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13647" y="1775927"/>
            <a:ext cx="7564704" cy="427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5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3CE36-2337-4E9E-B49B-F3FE2BDAAF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CC087-E7BF-4E11-9CB7-CADB57AD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StyleGAN2 </a:t>
            </a:r>
            <a:r>
              <a:rPr lang="en-US" sz="2000" dirty="0"/>
              <a:t>(thispersondoesnotexist.com)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87F9B-E43F-4B1E-8F4D-05D8D8EF68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5" name="Online Media 5" title="StyleGAN2 Interpolation Loop">
            <a:hlinkClick r:id="" action="ppaction://media"/>
            <a:extLst>
              <a:ext uri="{FF2B5EF4-FFF2-40B4-BE49-F238E27FC236}">
                <a16:creationId xmlns:a16="http://schemas.microsoft.com/office/drawing/2014/main" id="{BE72225A-680A-4EAD-ADAA-47DFB6F4228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354" y="1601509"/>
            <a:ext cx="6729339" cy="5043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217066-C233-493D-939E-AE6D5F5B0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363" y="1599147"/>
            <a:ext cx="4711429" cy="504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85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3CE36-2337-4E9E-B49B-F3FE2BDAAF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CC087-E7BF-4E11-9CB7-CADB57AD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Fakes – Be Aware of GANs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87F9B-E43F-4B1E-8F4D-05D8D8EF68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5" name="Online Media 5" title="You Won’t Believe What Obama Says In This Video! 😉">
            <a:hlinkClick r:id="" action="ppaction://media"/>
            <a:extLst>
              <a:ext uri="{FF2B5EF4-FFF2-40B4-BE49-F238E27FC236}">
                <a16:creationId xmlns:a16="http://schemas.microsoft.com/office/drawing/2014/main" id="{1903DA15-C781-4D6D-97BF-A0B97890B30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41036" y="1569844"/>
            <a:ext cx="9109926" cy="512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6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FCC087-E7BF-4E11-9CB7-CADB57AD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Attack (Breaking the CNN)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87F9B-E43F-4B1E-8F4D-05D8D8EF68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5" name="Picture 2" descr="This colorful printed patch makes you pretty much invisible to AI - The  Verge">
            <a:extLst>
              <a:ext uri="{FF2B5EF4-FFF2-40B4-BE49-F238E27FC236}">
                <a16:creationId xmlns:a16="http://schemas.microsoft.com/office/drawing/2014/main" id="{1911C147-3357-49F5-B086-0C6773C73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131" y="2496981"/>
            <a:ext cx="4756907" cy="317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reaking neural networks with adversarial attacks | by Anant Jain | Towards  Data Science">
            <a:extLst>
              <a:ext uri="{FF2B5EF4-FFF2-40B4-BE49-F238E27FC236}">
                <a16:creationId xmlns:a16="http://schemas.microsoft.com/office/drawing/2014/main" id="{5B3DAB48-7656-4174-9327-FAC08FA5A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65" y="3932920"/>
            <a:ext cx="5721417" cy="227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obustifying Machine Perception for Face Recognition Systems">
            <a:extLst>
              <a:ext uri="{FF2B5EF4-FFF2-40B4-BE49-F238E27FC236}">
                <a16:creationId xmlns:a16="http://schemas.microsoft.com/office/drawing/2014/main" id="{F77223C5-B0A1-4AFC-BD6A-33A3A4B7F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02" y="2004766"/>
            <a:ext cx="6508802" cy="207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510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3CE36-2337-4E9E-B49B-F3FE2BDAAF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FCC087-E7BF-4E11-9CB7-CADB57AD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Robots &amp; AI &amp; Ethics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87F9B-E43F-4B1E-8F4D-05D8D8EF68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56BE253-193E-46C2-BA17-B26336FC5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2066"/>
            <a:ext cx="4437131" cy="285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851135E-16DE-4887-BE4C-D07E2643E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" y="4326588"/>
            <a:ext cx="4429853" cy="254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389D0CA-A4D9-4363-9BD5-137A76E48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966" y="4633751"/>
            <a:ext cx="3828920" cy="159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BC50C59-ED9E-4C04-B958-89098E516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052" y="2139968"/>
            <a:ext cx="3060105" cy="229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Teaching NAO Robot To Do The Right Thing">
            <a:extLst>
              <a:ext uri="{FF2B5EF4-FFF2-40B4-BE49-F238E27FC236}">
                <a16:creationId xmlns:a16="http://schemas.microsoft.com/office/drawing/2014/main" id="{D04ECA60-C54B-45D1-9DD9-63B15E8B5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68" r="3600"/>
          <a:stretch/>
        </p:blipFill>
        <p:spPr bwMode="auto">
          <a:xfrm>
            <a:off x="8012994" y="4370838"/>
            <a:ext cx="4206617" cy="2497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at the Rise of Sentient Robots Will Mean for Human Beings">
            <a:extLst>
              <a:ext uri="{FF2B5EF4-FFF2-40B4-BE49-F238E27FC236}">
                <a16:creationId xmlns:a16="http://schemas.microsoft.com/office/drawing/2014/main" id="{58DF6347-F7C1-45CB-96E4-BDE030A35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908" y="2662231"/>
            <a:ext cx="2658814" cy="177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391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FCC087-E7BF-4E11-9CB7-CADB57AD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 AI versus Red AI (Efficiency versus Accuracy)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87F9B-E43F-4B1E-8F4D-05D8D8EF68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17410" name="Picture 2" descr="How can AI make supply chain more sustainable? - Supply Chain Academy">
            <a:extLst>
              <a:ext uri="{FF2B5EF4-FFF2-40B4-BE49-F238E27FC236}">
                <a16:creationId xmlns:a16="http://schemas.microsoft.com/office/drawing/2014/main" id="{2B420C42-6946-4581-87C6-FCC2E4D0A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8085"/>
            <a:ext cx="6553371" cy="398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AI and Efficiency">
            <a:extLst>
              <a:ext uri="{FF2B5EF4-FFF2-40B4-BE49-F238E27FC236}">
                <a16:creationId xmlns:a16="http://schemas.microsoft.com/office/drawing/2014/main" id="{01C64921-CF5B-4DCE-8CB4-81DCB600A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427" y="4075349"/>
            <a:ext cx="5263201" cy="2754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Green AI | December 2020 | Communications of the ACM">
            <a:extLst>
              <a:ext uri="{FF2B5EF4-FFF2-40B4-BE49-F238E27FC236}">
                <a16:creationId xmlns:a16="http://schemas.microsoft.com/office/drawing/2014/main" id="{7F056824-AA1B-42CC-8CD0-641987B09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116" y="1557247"/>
            <a:ext cx="3646967" cy="263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543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0ED19D-857D-44FC-8AC9-D4CC47A9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AI Dangerous?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C0789-1770-4A7C-A538-4EB915384F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5" name="Picture 2" descr="The Difference Between Machine Learning &amp; Deep Learning - APRO Software">
            <a:extLst>
              <a:ext uri="{FF2B5EF4-FFF2-40B4-BE49-F238E27FC236}">
                <a16:creationId xmlns:a16="http://schemas.microsoft.com/office/drawing/2014/main" id="{AF00B539-5051-45D4-83F8-58CFA2713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1722475"/>
            <a:ext cx="9753600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ingularity may not require AGI. “Singularity”, the point where AI can… |  by Alan Tan | Towards Data Science">
            <a:extLst>
              <a:ext uri="{FF2B5EF4-FFF2-40B4-BE49-F238E27FC236}">
                <a16:creationId xmlns:a16="http://schemas.microsoft.com/office/drawing/2014/main" id="{7F5FE61F-C7A9-4D70-919A-EC1D91709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4902" y="-27385"/>
            <a:ext cx="3561778" cy="198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060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0ED19D-857D-44FC-8AC9-D4CC47A9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Ethics?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C0789-1770-4A7C-A538-4EB915384F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6" name="Picture 2" descr="Great Responsibility Spider-Man Wood Wall Decor | Hobby Lobby | 1633692">
            <a:extLst>
              <a:ext uri="{FF2B5EF4-FFF2-40B4-BE49-F238E27FC236}">
                <a16:creationId xmlns:a16="http://schemas.microsoft.com/office/drawing/2014/main" id="{895401D4-482B-427B-A29F-63D74EA179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0" b="10181"/>
          <a:stretch/>
        </p:blipFill>
        <p:spPr bwMode="auto">
          <a:xfrm>
            <a:off x="836960" y="4177589"/>
            <a:ext cx="3359776" cy="268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owered by Data helps nonprofits use, share, and learn from data—new Tides  Canada project - MakeWay">
            <a:extLst>
              <a:ext uri="{FF2B5EF4-FFF2-40B4-BE49-F238E27FC236}">
                <a16:creationId xmlns:a16="http://schemas.microsoft.com/office/drawing/2014/main" id="{C485E0B1-1852-4EB2-B132-84A28E8E3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175" y="4882493"/>
            <a:ext cx="540067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909922CD-BE48-4FD2-AD10-3137DAA1D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496" y="1610438"/>
            <a:ext cx="7642487" cy="25105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9448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00ED19D-857D-44FC-8AC9-D4CC47A9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 &amp; Ethical AI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C0789-1770-4A7C-A538-4EB915384F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5" name="Picture 2" descr="ETHICS GUIDELINES FOR TRUSTWORTHY AI">
            <a:extLst>
              <a:ext uri="{FF2B5EF4-FFF2-40B4-BE49-F238E27FC236}">
                <a16:creationId xmlns:a16="http://schemas.microsoft.com/office/drawing/2014/main" id="{874B21F0-5C6F-495D-9A61-7A9B0E3F6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92" y="1802776"/>
            <a:ext cx="3509296" cy="49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Ethics Guidelines for Trustworthy Artificial Intelligence (AI) published by  the European Commission">
            <a:extLst>
              <a:ext uri="{FF2B5EF4-FFF2-40B4-BE49-F238E27FC236}">
                <a16:creationId xmlns:a16="http://schemas.microsoft.com/office/drawing/2014/main" id="{1A525F33-6214-47CA-BBF4-F4DA8A262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544" y="3314"/>
            <a:ext cx="6854456" cy="685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17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05C1DF-C229-45D9-991C-8940F438E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Human-in-, on-, or out-the-loop?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98E9BC-3F44-49DA-B0D7-C647596525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18434" name="Picture 2" descr="The path to an AI-connected government - DCD">
            <a:extLst>
              <a:ext uri="{FF2B5EF4-FFF2-40B4-BE49-F238E27FC236}">
                <a16:creationId xmlns:a16="http://schemas.microsoft.com/office/drawing/2014/main" id="{E2E6CDF5-5DF0-4EC3-8BA8-471F7ADEE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571" y="1611663"/>
            <a:ext cx="9292856" cy="473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688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BC5214-D0BF-415D-9807-8B0FC1A45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Values in the loop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0B20B-1ACF-44FD-8FA9-FA7C25AC28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6830796-B671-41C0-9C86-0F61438C1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613" y="1608352"/>
            <a:ext cx="9526772" cy="5249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348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9BE7AE-F87D-4384-BBCE-67A8F51666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0ED19D-857D-44FC-8AC9-D4CC47A9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AC0789-1770-4A7C-A538-4EB915384F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B42730E-A76D-4424-81CC-5CD7C59D4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777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FCC087-E7BF-4E11-9CB7-CADB57AD1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A.I. (ML) = Data Driven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A87F9B-E43F-4B1E-8F4D-05D8D8EF68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0"/>
            <a:ext cx="1529985" cy="581542"/>
          </a:xfrm>
        </p:spPr>
        <p:txBody>
          <a:bodyPr/>
          <a:lstStyle/>
          <a:p>
            <a:r>
              <a:rPr lang="en-US" dirty="0"/>
              <a:t>Ethics</a:t>
            </a:r>
          </a:p>
        </p:txBody>
      </p:sp>
      <p:pic>
        <p:nvPicPr>
          <p:cNvPr id="5" name="Picture 4" descr="Improve Sales Performance with Data-Driven Channel Management  Decision-Making | Vistex, Inc">
            <a:extLst>
              <a:ext uri="{FF2B5EF4-FFF2-40B4-BE49-F238E27FC236}">
                <a16:creationId xmlns:a16="http://schemas.microsoft.com/office/drawing/2014/main" id="{F9D0F700-B20F-4BAD-B783-778CF2B92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572" y="1599665"/>
            <a:ext cx="7122853" cy="267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ata-Driven Marketing and Analytics Maturity. Which level are you on? - DASE">
            <a:extLst>
              <a:ext uri="{FF2B5EF4-FFF2-40B4-BE49-F238E27FC236}">
                <a16:creationId xmlns:a16="http://schemas.microsoft.com/office/drawing/2014/main" id="{562BDCE3-B02E-48CC-A39C-C352DFA92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8" y="4439698"/>
            <a:ext cx="3657599" cy="2438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0082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</Words>
  <Application>Microsoft Office PowerPoint</Application>
  <PresentationFormat>Widescreen</PresentationFormat>
  <Paragraphs>67</Paragraphs>
  <Slides>26</Slides>
  <Notes>8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Aptos</vt:lpstr>
      <vt:lpstr>Aptos Display</vt:lpstr>
      <vt:lpstr>Arial</vt:lpstr>
      <vt:lpstr>Calibri</vt:lpstr>
      <vt:lpstr>Nunito Light</vt:lpstr>
      <vt:lpstr>Poppins ExtraLight</vt:lpstr>
      <vt:lpstr>Poppins Thin</vt:lpstr>
      <vt:lpstr>Office Theme</vt:lpstr>
      <vt:lpstr>AI and Ethics</vt:lpstr>
      <vt:lpstr>AI &amp; Ethics</vt:lpstr>
      <vt:lpstr>Is AI Dangerous?</vt:lpstr>
      <vt:lpstr>Why Ethics?</vt:lpstr>
      <vt:lpstr>EU &amp; Ethical AI</vt:lpstr>
      <vt:lpstr>Human-in-, on-, or out-the-loop?</vt:lpstr>
      <vt:lpstr>Human Values in the loop</vt:lpstr>
      <vt:lpstr>PowerPoint Presentation</vt:lpstr>
      <vt:lpstr>A.I. (ML) = Data Driven</vt:lpstr>
      <vt:lpstr>Balanced dataset to learn from?</vt:lpstr>
      <vt:lpstr>Bias  (vooroordeel, vooringenomenheid)</vt:lpstr>
      <vt:lpstr>Gender Bias</vt:lpstr>
      <vt:lpstr>Racial &amp; Gender Bias</vt:lpstr>
      <vt:lpstr>Racial Twitter Conversational Bot</vt:lpstr>
      <vt:lpstr>Autonomous vehicle needs to make decisions…</vt:lpstr>
      <vt:lpstr>China: ‘Social Score’?</vt:lpstr>
      <vt:lpstr>Filter Bubbles (automatic recommendations)</vt:lpstr>
      <vt:lpstr>Fake News</vt:lpstr>
      <vt:lpstr>GAN: (Re?)Producing Data </vt:lpstr>
      <vt:lpstr>CycleGAN / StyleTransfer</vt:lpstr>
      <vt:lpstr>GAN: Image InPainting</vt:lpstr>
      <vt:lpstr>StyleGAN2 (thispersondoesnotexist.com)</vt:lpstr>
      <vt:lpstr>Deep Fakes – Be Aware of GANs</vt:lpstr>
      <vt:lpstr>Adversarial Attack (Breaking the CNN)</vt:lpstr>
      <vt:lpstr>Robots &amp; AI &amp; Ethics</vt:lpstr>
      <vt:lpstr>Green AI versus Red AI (Efficiency versus Accuracy)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and Ethics</dc:title>
  <dc:creator>Jochen Mariën</dc:creator>
  <cp:lastModifiedBy>Jochen Mariën</cp:lastModifiedBy>
  <cp:revision>1</cp:revision>
  <dcterms:created xsi:type="dcterms:W3CDTF">2024-03-01T08:48:32Z</dcterms:created>
  <dcterms:modified xsi:type="dcterms:W3CDTF">2024-03-01T08:50:32Z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37be75-dfbb-4261-9834-ac247c7dde13_Enabled">
    <vt:lpwstr>true</vt:lpwstr>
  </property>
  <property fmtid="{D5CDD505-2E9C-101B-9397-08002B2CF9AE}" pid="3" name="MSIP_Label_c337be75-dfbb-4261-9834-ac247c7dde13_SetDate">
    <vt:lpwstr>2024-03-01T08:50:27Z</vt:lpwstr>
  </property>
  <property fmtid="{D5CDD505-2E9C-101B-9397-08002B2CF9AE}" pid="4" name="MSIP_Label_c337be75-dfbb-4261-9834-ac247c7dde13_Method">
    <vt:lpwstr>Standard</vt:lpwstr>
  </property>
  <property fmtid="{D5CDD505-2E9C-101B-9397-08002B2CF9AE}" pid="5" name="MSIP_Label_c337be75-dfbb-4261-9834-ac247c7dde13_Name">
    <vt:lpwstr>Algemeen</vt:lpwstr>
  </property>
  <property fmtid="{D5CDD505-2E9C-101B-9397-08002B2CF9AE}" pid="6" name="MSIP_Label_c337be75-dfbb-4261-9834-ac247c7dde13_SiteId">
    <vt:lpwstr>77d33cc5-c9b4-4766-95c7-ed5b515e1cce</vt:lpwstr>
  </property>
  <property fmtid="{D5CDD505-2E9C-101B-9397-08002B2CF9AE}" pid="7" name="MSIP_Label_c337be75-dfbb-4261-9834-ac247c7dde13_ActionId">
    <vt:lpwstr>7ef8f1c3-53dd-4a83-be59-0c277e178731</vt:lpwstr>
  </property>
  <property fmtid="{D5CDD505-2E9C-101B-9397-08002B2CF9AE}" pid="8" name="MSIP_Label_c337be75-dfbb-4261-9834-ac247c7dde13_ContentBits">
    <vt:lpwstr>0</vt:lpwstr>
  </property>
</Properties>
</file>